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1" r:id="rId2"/>
    <p:sldId id="300" r:id="rId3"/>
    <p:sldId id="301" r:id="rId4"/>
    <p:sldId id="304" r:id="rId5"/>
    <p:sldId id="302" r:id="rId6"/>
    <p:sldId id="303" r:id="rId7"/>
    <p:sldId id="30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619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01C19-FCC2-9146-B02A-94C15C7CCAA1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D4165-7846-9B46-908D-B9A59B8A053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8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1EE8F-0682-D441-B913-42F93FB374A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3EBB8-1395-1E44-8A3D-E57E4916E8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2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EBB8-1395-1E44-8A3D-E57E4916E8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09931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77788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02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68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57942" y="1348153"/>
            <a:ext cx="2628900" cy="4677509"/>
          </a:xfr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94688" y="1348153"/>
            <a:ext cx="7734300" cy="467750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26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435"/>
            <a:ext cx="10515600" cy="1304559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95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651123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3084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3226"/>
            <a:ext cx="5181600" cy="435133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673226"/>
            <a:ext cx="5181600" cy="4351338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735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-10011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48187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329230"/>
            <a:ext cx="5157787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48187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329230"/>
            <a:ext cx="5183188" cy="36845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98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352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585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3932237" cy="1301262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1453662"/>
            <a:ext cx="6172200" cy="4407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1453662"/>
            <a:ext cx="3932237" cy="441532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961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225429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1406769"/>
            <a:ext cx="6172200" cy="44542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3087-0FD8-4D42-B1C7-2D787B188F3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76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3500"/>
                    </a14:imgEffect>
                    <a14:imgEffect>
                      <a14:saturation sat="4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304899"/>
            <a:ext cx="12192000" cy="48118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8542" y="6144247"/>
            <a:ext cx="3484204" cy="713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037854" y="6359620"/>
            <a:ext cx="29437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3435"/>
            <a:ext cx="10515600" cy="1304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66150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58AA4-60CE-48E2-97B5-5F3E0B2B16B0}" type="datetimeFigureOut">
              <a:rPr lang="pt-BR" smtClean="0"/>
              <a:pPr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23087-0FD8-4D42-B1C7-2D787B188F3F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3" name="Picture 12" descr="LogoIFCE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9" y="5458447"/>
            <a:ext cx="3200401" cy="13716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139" y="5677048"/>
            <a:ext cx="1602319" cy="10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taepoca.glob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r.blastingnews.com/ciencia-saude/2017/11/video/saiba-a-diferenca-entre-nutricao-e-alimentacao-004714083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het.colorado.edu/pt_BR/simulation/legacy/eating-and-exerci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vsms.saude.gov.br/bvs/dicas/211_alimentacao_saudave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4277" y="340715"/>
            <a:ext cx="11584587" cy="7729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 smtClean="0"/>
              <a:t>Pós-Graduação em Ensino de Ciências e Matemática</a:t>
            </a:r>
            <a:endParaRPr lang="pt-BR" sz="4000" dirty="0"/>
          </a:p>
        </p:txBody>
      </p:sp>
      <p:sp>
        <p:nvSpPr>
          <p:cNvPr id="12" name="Rectangle 11"/>
          <p:cNvSpPr/>
          <p:nvPr/>
        </p:nvSpPr>
        <p:spPr>
          <a:xfrm>
            <a:off x="1853108" y="2029318"/>
            <a:ext cx="8786131" cy="2824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3600" b="1" dirty="0" smtClean="0"/>
              <a:t>Educação alimentar e nutricional</a:t>
            </a:r>
            <a:endParaRPr lang="pt-BR" sz="3600" dirty="0"/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3500" b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Mestrando (a): Rosemary Carvalho de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Sousa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Antônio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de Lisboa Coutinho Junior</a:t>
            </a:r>
            <a:endParaRPr lang="pt-B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yriad Pro" panose="020B0503030403020204" pitchFamily="34" charset="0"/>
              </a:rPr>
              <a:t>Orientador (a): Raphael Alves Feitosa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>
                <a:latin typeface="Calibri"/>
              </a:rPr>
              <a:t>º </a:t>
            </a:r>
            <a:r>
              <a:rPr lang="en-US" dirty="0" err="1" smtClean="0"/>
              <a:t>desafio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54113" y="1589689"/>
            <a:ext cx="973703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400" dirty="0" smtClean="0"/>
              <a:t>(Enem </a:t>
            </a:r>
            <a:r>
              <a:rPr lang="pt-BR" sz="1400" dirty="0"/>
              <a:t>2015) </a:t>
            </a:r>
            <a:r>
              <a:rPr lang="pt-BR" sz="1400" b="1" dirty="0"/>
              <a:t>Obesidade causa doença</a:t>
            </a:r>
            <a:endParaRPr lang="pt-BR" sz="1400" dirty="0"/>
          </a:p>
          <a:p>
            <a:pPr algn="just" fontAlgn="base"/>
            <a:r>
              <a:rPr lang="pt-BR" sz="1400" dirty="0"/>
              <a:t>A obesidade tornou-se uma epidemia global, segundo a Organização Mundial da Saúde, ligada à Organização das Nações Unidas. O problema vem atingindo um número cada vez maior de pessoas em todo o mundo, e entre as principais causas desse crescimento estão o modo de vida sedentário e a má alimentação. Segundo um médico especialista em cirurgia de redução de estômago, a taxa de mortalidade entre homens obesos de 25 a 40 anos é 12 vezes maior quando comparada à taxa de mortalidade entre indivíduos de peso normal. O excesso de peso e de gordura no corpo desencadeia e piora problemas de saúde que poderiam ser evitados. Em alguns casos, a boa notícia é que a perda de peso leva à cura, como no caso da asma, mas em outros, como o infarto, não há solução.</a:t>
            </a:r>
          </a:p>
          <a:p>
            <a:pPr algn="just" fontAlgn="base"/>
            <a:r>
              <a:rPr lang="pt-BR" sz="1400" dirty="0"/>
              <a:t>FERREIRA, T. Disponível em: </a:t>
            </a:r>
            <a:r>
              <a:rPr lang="pt-BR" sz="1400" u="sng" dirty="0">
                <a:hlinkClick r:id="rId3"/>
              </a:rPr>
              <a:t>http://revistaepoca.globo</a:t>
            </a:r>
            <a:r>
              <a:rPr lang="pt-BR" sz="1400" dirty="0"/>
              <a:t> .com. Acesso em: 2 ago. </a:t>
            </a:r>
            <a:r>
              <a:rPr lang="pt-BR" sz="1400" dirty="0" smtClean="0"/>
              <a:t>2012 (adaptado</a:t>
            </a:r>
            <a:r>
              <a:rPr lang="pt-BR" sz="1400" dirty="0"/>
              <a:t>).</a:t>
            </a:r>
          </a:p>
          <a:p>
            <a:pPr fontAlgn="base"/>
            <a:r>
              <a:rPr lang="pt-BR" dirty="0"/>
              <a:t> </a:t>
            </a:r>
            <a:endParaRPr lang="pt-BR" sz="2000" dirty="0"/>
          </a:p>
          <a:p>
            <a:pPr fontAlgn="base"/>
            <a:r>
              <a:rPr lang="pt-BR" sz="1400" dirty="0"/>
              <a:t>O texto apresenta uma reflexão sobre saúde e aponta o excesso de peso e de gordura corporal dos indivíduos como um problema, relacionando-o ao</a:t>
            </a:r>
            <a:r>
              <a:rPr lang="pt-BR" sz="1400" dirty="0" smtClean="0"/>
              <a:t>:</a:t>
            </a:r>
          </a:p>
          <a:p>
            <a:pPr fontAlgn="base"/>
            <a:r>
              <a:rPr lang="pt-BR" sz="1400" dirty="0"/>
              <a:t>a) </a:t>
            </a:r>
            <a:r>
              <a:rPr lang="pt-BR" sz="1400" dirty="0" smtClean="0"/>
              <a:t>padrão </a:t>
            </a:r>
            <a:r>
              <a:rPr lang="pt-BR" sz="1400" dirty="0"/>
              <a:t>estético, pois o modelo de beleza dominante na sociedade requer corpos magros</a:t>
            </a:r>
            <a:r>
              <a:rPr lang="pt-BR" sz="1400" dirty="0" smtClean="0"/>
              <a:t>.</a:t>
            </a:r>
          </a:p>
          <a:p>
            <a:pPr fontAlgn="base"/>
            <a:r>
              <a:rPr lang="pt-BR" sz="1400" dirty="0"/>
              <a:t>b) </a:t>
            </a:r>
            <a:r>
              <a:rPr lang="pt-BR" sz="1400" dirty="0" smtClean="0"/>
              <a:t>equilíbrio </a:t>
            </a:r>
            <a:r>
              <a:rPr lang="pt-BR" sz="1400" dirty="0"/>
              <a:t>psíquico da população, pois esse quadro interfere na autoestima das pessoas</a:t>
            </a:r>
            <a:r>
              <a:rPr lang="pt-BR" sz="1400" dirty="0" smtClean="0"/>
              <a:t>.</a:t>
            </a:r>
          </a:p>
          <a:p>
            <a:pPr fontAlgn="base"/>
            <a:r>
              <a:rPr lang="pt-BR" sz="1400" dirty="0"/>
              <a:t>c) </a:t>
            </a:r>
            <a:r>
              <a:rPr lang="pt-BR" sz="1400" dirty="0" smtClean="0"/>
              <a:t>quadro </a:t>
            </a:r>
            <a:r>
              <a:rPr lang="pt-BR" sz="1400" dirty="0"/>
              <a:t>clínico da população, pois a obesidade é um fator de risco para o surgimento de diversas doenças crônicas</a:t>
            </a:r>
            <a:r>
              <a:rPr lang="pt-BR" sz="1400" dirty="0" smtClean="0"/>
              <a:t>.(x)</a:t>
            </a:r>
          </a:p>
          <a:p>
            <a:pPr fontAlgn="base"/>
            <a:r>
              <a:rPr lang="pt-BR" sz="1400" dirty="0" smtClean="0"/>
              <a:t>d)</a:t>
            </a:r>
            <a:r>
              <a:rPr lang="pt-BR" sz="1400" dirty="0"/>
              <a:t> preconceito contra a pessoa obesa, pois ela sofre discriminação em diversos espaços sociais.</a:t>
            </a:r>
          </a:p>
          <a:p>
            <a:pPr fontAlgn="base"/>
            <a:r>
              <a:rPr lang="pt-BR" sz="1400" dirty="0" smtClean="0"/>
              <a:t>e) </a:t>
            </a:r>
            <a:r>
              <a:rPr lang="pt-BR" sz="1400" dirty="0"/>
              <a:t>desempenho na realização das atividades cotidianas, pois a obesidade interfere na performance.</a:t>
            </a:r>
          </a:p>
          <a:p>
            <a:r>
              <a:rPr lang="pt-BR" sz="1400" b="1" dirty="0"/>
              <a:t> </a:t>
            </a:r>
            <a:endParaRPr lang="pt-BR" sz="1400" dirty="0"/>
          </a:p>
          <a:p>
            <a:pPr fontAlgn="base"/>
            <a:endParaRPr lang="pt-BR" sz="1400" dirty="0"/>
          </a:p>
          <a:p>
            <a:pPr fontAlgn="base"/>
            <a:endParaRPr lang="pt-BR" sz="1400" dirty="0"/>
          </a:p>
          <a:p>
            <a:pPr fontAlgn="base"/>
            <a:endParaRPr lang="pt-BR" sz="1400" dirty="0"/>
          </a:p>
          <a:p>
            <a:pPr fontAlgn="base"/>
            <a:endParaRPr lang="pt-BR" sz="1400" dirty="0"/>
          </a:p>
          <a:p>
            <a:pPr marL="571500" lvl="1" indent="-571500">
              <a:buFont typeface="Arial"/>
              <a:buChar char="•"/>
            </a:pPr>
            <a:endParaRPr lang="en-US" sz="4400" dirty="0" smtClean="0">
              <a:solidFill>
                <a:srgbClr val="008000"/>
              </a:solidFill>
              <a:latin typeface="Myriad Pro" panose="020B0503030403020204"/>
              <a:cs typeface="Britannic Bold"/>
            </a:endParaRPr>
          </a:p>
        </p:txBody>
      </p:sp>
    </p:spTree>
    <p:extLst>
      <p:ext uri="{BB962C8B-B14F-4D97-AF65-F5344CB8AC3E}">
        <p14:creationId xmlns:p14="http://schemas.microsoft.com/office/powerpoint/2010/main" val="209444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Alimentação</a:t>
            </a:r>
            <a:r>
              <a:rPr lang="en-US" dirty="0" smtClean="0"/>
              <a:t> X </a:t>
            </a:r>
            <a:r>
              <a:rPr lang="en-US" dirty="0" err="1" smtClean="0"/>
              <a:t>nutrição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54113" y="1589689"/>
            <a:ext cx="97370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1" indent="-571500">
              <a:buFont typeface="Arial"/>
              <a:buChar char="•"/>
            </a:pPr>
            <a:r>
              <a:rPr lang="pt-BR" sz="4400" dirty="0">
                <a:hlinkClick r:id="rId2"/>
              </a:rPr>
              <a:t>https://br.blastingnews.com/ciencia-saude/2017/11/video/saiba-a-diferenca-entre-nutricao-e-alimentacao-004714083.html</a:t>
            </a:r>
            <a:endParaRPr lang="en-US" sz="4400" dirty="0" smtClean="0">
              <a:solidFill>
                <a:srgbClr val="008000"/>
              </a:solidFill>
              <a:latin typeface="Myriad Pro" panose="020B0503030403020204"/>
              <a:cs typeface="Britannic Bold"/>
            </a:endParaRPr>
          </a:p>
        </p:txBody>
      </p:sp>
    </p:spTree>
    <p:extLst>
      <p:ext uri="{BB962C8B-B14F-4D97-AF65-F5344CB8AC3E}">
        <p14:creationId xmlns:p14="http://schemas.microsoft.com/office/powerpoint/2010/main" val="32000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</a:t>
            </a:r>
            <a:r>
              <a:rPr lang="pt-BR" dirty="0" smtClean="0">
                <a:latin typeface="Calibri"/>
              </a:rPr>
              <a:t>º</a:t>
            </a:r>
            <a:r>
              <a:rPr lang="pt-BR" dirty="0" smtClean="0"/>
              <a:t> desafio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phet.colorado.edu/pt_BR/simulation/legacy/eating-and-exercise</a:t>
            </a:r>
            <a:r>
              <a:rPr lang="pt-BR" dirty="0" smtClean="0"/>
              <a:t> 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84" y="2534970"/>
            <a:ext cx="7179399" cy="3508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9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Alimentação saudável X dieta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1900" dirty="0" smtClean="0">
                <a:latin typeface="+mn-lt"/>
              </a:rPr>
              <a:t>Alimentação saudável deve </a:t>
            </a:r>
            <a:r>
              <a:rPr lang="pt-BR" sz="1900" dirty="0">
                <a:latin typeface="+mn-lt"/>
              </a:rPr>
              <a:t>ser baseada em práticas alimentares que assumam a significação social e cultural dos alimentos como fundamento básico conceitual.  Neste sentido é fundamental resgatar estas práticas bem como estimular a produção e o consumo de alimentos saudáveis regionais (como legumes, verduras e frutas), sempre levando em consideração os aspectos comportamentais e afetivos relacionados às práticas </a:t>
            </a:r>
            <a:r>
              <a:rPr lang="pt-BR" sz="1900" dirty="0" smtClean="0">
                <a:latin typeface="+mn-lt"/>
              </a:rPr>
              <a:t>alimentares </a:t>
            </a:r>
            <a:r>
              <a:rPr lang="pt-BR" sz="1200" dirty="0" smtClean="0">
                <a:latin typeface="+mn-lt"/>
              </a:rPr>
              <a:t>(1) </a:t>
            </a:r>
            <a:r>
              <a:rPr lang="pt-BR" sz="1900" dirty="0" smtClean="0">
                <a:latin typeface="+mn-lt"/>
              </a:rPr>
              <a:t>.</a:t>
            </a:r>
            <a:endParaRPr lang="pt-BR" sz="1900" dirty="0">
              <a:latin typeface="+mn-lt"/>
            </a:endParaRPr>
          </a:p>
          <a:p>
            <a:pPr marL="0" indent="0">
              <a:buNone/>
            </a:pPr>
            <a:endParaRPr lang="pt-BR" sz="1900" dirty="0" smtClean="0">
              <a:latin typeface="+mn-lt"/>
            </a:endParaRPr>
          </a:p>
          <a:p>
            <a:r>
              <a:rPr lang="pt-BR" sz="1900" dirty="0" smtClean="0">
                <a:latin typeface="+mn-lt"/>
              </a:rPr>
              <a:t>Um </a:t>
            </a:r>
            <a:r>
              <a:rPr lang="pt-BR" sz="1900" dirty="0">
                <a:latin typeface="+mn-lt"/>
              </a:rPr>
              <a:t>regime dietético é definido como um sistema de regulação e regras que ditam quais os alimentos devem ser consumidos (LUPTON, </a:t>
            </a:r>
            <a:r>
              <a:rPr lang="pt-BR" sz="1900" dirty="0" smtClean="0">
                <a:latin typeface="+mn-lt"/>
              </a:rPr>
              <a:t>1996 apud SANTOS,2010). Exemplos de dietas: perca de peso, atletas, gestantes, colesterol alto, celíacos, entre outros</a:t>
            </a:r>
            <a:r>
              <a:rPr lang="pt-BR" sz="1900" dirty="0" smtClean="0"/>
              <a:t>.</a:t>
            </a: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11632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61503"/>
            <a:ext cx="10515600" cy="3933539"/>
          </a:xfrm>
        </p:spPr>
        <p:txBody>
          <a:bodyPr/>
          <a:lstStyle/>
          <a:p>
            <a:r>
              <a:rPr lang="pt-BR" dirty="0" smtClean="0"/>
              <a:t>(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99" y="1390650"/>
            <a:ext cx="11298725" cy="4204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Both"/>
            </a:pPr>
            <a:r>
              <a:rPr lang="pt-BR" sz="1600" u="sng" dirty="0" smtClean="0">
                <a:latin typeface="+mn-lt"/>
                <a:hlinkClick r:id="rId2"/>
              </a:rPr>
              <a:t>http</a:t>
            </a:r>
            <a:r>
              <a:rPr lang="pt-BR" sz="1600" u="sng" dirty="0">
                <a:latin typeface="+mn-lt"/>
                <a:hlinkClick r:id="rId2"/>
              </a:rPr>
              <a:t>://</a:t>
            </a:r>
            <a:r>
              <a:rPr lang="pt-BR" sz="1600" u="sng" dirty="0" smtClean="0">
                <a:latin typeface="+mn-lt"/>
                <a:hlinkClick r:id="rId2"/>
              </a:rPr>
              <a:t>bvsms.saude.gov.br/bvs/dicas/211_alimentacao_saudavel.html</a:t>
            </a:r>
            <a:r>
              <a:rPr lang="pt-BR" sz="1600" u="sng" dirty="0" smtClean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pt-BR" sz="1600" dirty="0" smtClean="0">
                <a:latin typeface="+mn-lt"/>
              </a:rPr>
              <a:t>Santos, L.A.S .Da </a:t>
            </a:r>
            <a:r>
              <a:rPr lang="pt-BR" sz="1600" dirty="0">
                <a:latin typeface="+mn-lt"/>
              </a:rPr>
              <a:t>dieta à reeducação alimentar: algumas notas sobre o comer contemporâneo a partir dos programas de emagrecimento na </a:t>
            </a:r>
            <a:r>
              <a:rPr lang="pt-BR" sz="1600" dirty="0" smtClean="0">
                <a:latin typeface="+mn-lt"/>
              </a:rPr>
              <a:t>Internet. </a:t>
            </a:r>
            <a:r>
              <a:rPr lang="pt-BR" sz="1600" dirty="0" err="1">
                <a:latin typeface="+mn-lt"/>
              </a:rPr>
              <a:t>Physis</a:t>
            </a:r>
            <a:r>
              <a:rPr lang="pt-BR" sz="1600" dirty="0">
                <a:latin typeface="+mn-lt"/>
              </a:rPr>
              <a:t> Revista de Saúde Coletiva, Rio de Janeiro, 20 [ 2 ]: 459-474, </a:t>
            </a:r>
            <a:r>
              <a:rPr lang="pt-BR" sz="1600" dirty="0" smtClean="0">
                <a:latin typeface="+mn-lt"/>
              </a:rPr>
              <a:t>20104.</a:t>
            </a:r>
          </a:p>
          <a:p>
            <a:pPr marL="342900" indent="-342900">
              <a:buFont typeface="Arial" panose="020B0604020202020204" pitchFamily="34" charset="0"/>
              <a:buAutoNum type="arabicParenBoth"/>
            </a:pPr>
            <a:r>
              <a:rPr lang="pt-BR" sz="1600" b="1" dirty="0" smtClean="0">
                <a:latin typeface="+mn-lt"/>
              </a:rPr>
              <a:t> </a:t>
            </a:r>
            <a:r>
              <a:rPr lang="pt-BR" sz="1600" dirty="0" err="1" smtClean="0">
                <a:latin typeface="+mn-lt"/>
              </a:rPr>
              <a:t>Ramos,F.P</a:t>
            </a:r>
            <a:r>
              <a:rPr lang="pt-BR" sz="1600" dirty="0" smtClean="0">
                <a:latin typeface="+mn-lt"/>
              </a:rPr>
              <a:t>., Santos,L.A.S.,</a:t>
            </a:r>
            <a:r>
              <a:rPr lang="pt-BR" sz="1600" dirty="0" err="1" smtClean="0">
                <a:latin typeface="+mn-lt"/>
              </a:rPr>
              <a:t>Reis,A.B.C</a:t>
            </a:r>
            <a:r>
              <a:rPr lang="pt-BR" sz="1600" dirty="0" smtClean="0">
                <a:latin typeface="+mn-lt"/>
              </a:rPr>
              <a:t>.</a:t>
            </a:r>
            <a:r>
              <a:rPr lang="pt-BR" sz="1600" dirty="0">
                <a:latin typeface="+mn-lt"/>
              </a:rPr>
              <a:t> Educação alimentar e nutricional em escolares: uma revisão de </a:t>
            </a:r>
            <a:r>
              <a:rPr lang="pt-BR" sz="1600" dirty="0" smtClean="0">
                <a:latin typeface="+mn-lt"/>
              </a:rPr>
              <a:t>literatura.</a:t>
            </a:r>
            <a:r>
              <a:rPr lang="pt-BR" sz="1600" dirty="0">
                <a:latin typeface="+mn-lt"/>
              </a:rPr>
              <a:t> Cad. Saúde Pública, Rio de Janeiro, 29(11):2147-2161, </a:t>
            </a:r>
            <a:r>
              <a:rPr lang="pt-BR" sz="1600" dirty="0" err="1">
                <a:latin typeface="+mn-lt"/>
              </a:rPr>
              <a:t>nov</a:t>
            </a:r>
            <a:r>
              <a:rPr lang="pt-BR" sz="1600" dirty="0">
                <a:latin typeface="+mn-lt"/>
              </a:rPr>
              <a:t>, 2013</a:t>
            </a:r>
          </a:p>
          <a:p>
            <a:pPr marL="342900" indent="-342900">
              <a:buAutoNum type="arabicParenBoth"/>
            </a:pPr>
            <a:endParaRPr lang="pt-BR" sz="1600" dirty="0">
              <a:latin typeface="+mn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3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4412</TotalTime>
  <Words>157</Words>
  <Application>Microsoft Office PowerPoint</Application>
  <PresentationFormat>Personalizar</PresentationFormat>
  <Paragraphs>35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1º desafio</vt:lpstr>
      <vt:lpstr>Alimentação X nutrição</vt:lpstr>
      <vt:lpstr>2º desafio</vt:lpstr>
      <vt:lpstr>Alimentação saudável X dieta</vt:lpstr>
      <vt:lpstr>Apresentação do PowerPoint</vt:lpstr>
      <vt:lpstr>Apresentação do PowerPoint</vt:lpstr>
    </vt:vector>
  </TitlesOfParts>
  <Company>Instituto Federal do Ceará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Coordenadoria de Comunicação Social</dc:creator>
  <cp:lastModifiedBy>Rose</cp:lastModifiedBy>
  <cp:revision>342</cp:revision>
  <dcterms:created xsi:type="dcterms:W3CDTF">2014-08-18T19:43:56Z</dcterms:created>
  <dcterms:modified xsi:type="dcterms:W3CDTF">2019-10-09T13:09:14Z</dcterms:modified>
</cp:coreProperties>
</file>